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20505"/>
    <p:restoredTop sz="93291"/>
  </p:normalViewPr>
  <p:slideViewPr>
    <p:cSldViewPr snapToGrid="0">
      <p:cViewPr varScale="1">
        <p:scale>
          <a:sx n="89" d="100"/>
          <a:sy n="89" d="100"/>
        </p:scale>
        <p:origin x="114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755474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  <a:p>
            <a:pPr lvl="1">
              <a:defRPr/>
            </a:pPr>
            <a:r>
              <a:rPr lang="en-US" altLang="zh-CN"/>
              <a:t>Second level</a:t>
            </a:r>
            <a:endParaRPr lang="en-US" altLang="zh-CN"/>
          </a:p>
          <a:p>
            <a:pPr lvl="2">
              <a:defRPr/>
            </a:pPr>
            <a:r>
              <a:rPr lang="en-US" altLang="zh-CN"/>
              <a:t>Third level</a:t>
            </a:r>
            <a:endParaRPr lang="en-US" altLang="zh-CN"/>
          </a:p>
          <a:p>
            <a:pPr lvl="3">
              <a:defRPr/>
            </a:pPr>
            <a:r>
              <a:rPr lang="en-US" altLang="zh-CN"/>
              <a:t>Fourth level</a:t>
            </a:r>
            <a:endParaRPr lang="en-US" altLang="zh-CN"/>
          </a:p>
          <a:p>
            <a:pPr lvl="4">
              <a:defRPr/>
            </a:pPr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6F8AC46-1BFB-4971-93AC-F12A43CC4882}" type="datetime1">
              <a:rPr lang="zh-CN" altLang="en-US"/>
              <a:pPr lvl="0">
                <a:defRPr/>
              </a:pPr>
              <a:t>2019/05/03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AE0D54-70A8-4951-B76E-1D8A9AD8A73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pPr lvl="0">
              <a:defRPr/>
            </a:pPr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  <a:p>
            <a:pPr lvl="1">
              <a:defRPr/>
            </a:pPr>
            <a:r>
              <a:rPr lang="en-US" altLang="zh-CN"/>
              <a:t>Second level</a:t>
            </a:r>
            <a:endParaRPr lang="en-US" altLang="zh-CN"/>
          </a:p>
          <a:p>
            <a:pPr lvl="2">
              <a:defRPr/>
            </a:pPr>
            <a:r>
              <a:rPr lang="en-US" altLang="zh-CN"/>
              <a:t>Third level</a:t>
            </a:r>
            <a:endParaRPr lang="en-US" altLang="zh-CN"/>
          </a:p>
          <a:p>
            <a:pPr lvl="3">
              <a:defRPr/>
            </a:pPr>
            <a:r>
              <a:rPr lang="en-US" altLang="zh-CN"/>
              <a:t>Fourth level</a:t>
            </a:r>
            <a:endParaRPr lang="en-US" altLang="zh-CN"/>
          </a:p>
          <a:p>
            <a:pPr lvl="4">
              <a:defRPr/>
            </a:pPr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6F8AC46-1BFB-4971-93AC-F12A43CC4882}" type="datetime1">
              <a:rPr lang="zh-CN" altLang="en-US"/>
              <a:pPr lvl="0">
                <a:defRPr/>
              </a:pPr>
              <a:t>2019/05/03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AE0D54-70A8-4951-B76E-1D8A9AD8A73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185162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pPr lvl="0">
              <a:defRPr/>
            </a:pPr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6F8AC46-1BFB-4971-93AC-F12A43CC4882}" type="datetime1">
              <a:rPr lang="zh-CN" altLang="en-US"/>
              <a:pPr lvl="0">
                <a:defRPr/>
              </a:pPr>
              <a:t>2019/05/03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AE0D54-70A8-4951-B76E-1D8A9AD8A73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pPr lvl="0">
              <a:defRPr/>
            </a:pPr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  <a:p>
            <a:pPr lvl="1">
              <a:defRPr/>
            </a:pPr>
            <a:r>
              <a:rPr lang="en-US" altLang="zh-CN"/>
              <a:t>Second level</a:t>
            </a:r>
            <a:endParaRPr lang="en-US" altLang="zh-CN"/>
          </a:p>
          <a:p>
            <a:pPr lvl="2">
              <a:defRPr/>
            </a:pPr>
            <a:r>
              <a:rPr lang="en-US" altLang="zh-CN"/>
              <a:t>Third level</a:t>
            </a:r>
            <a:endParaRPr lang="en-US" altLang="zh-CN"/>
          </a:p>
          <a:p>
            <a:pPr lvl="3">
              <a:defRPr/>
            </a:pPr>
            <a:r>
              <a:rPr lang="en-US" altLang="zh-CN"/>
              <a:t>Fourth level</a:t>
            </a:r>
            <a:endParaRPr lang="en-US" altLang="zh-CN"/>
          </a:p>
          <a:p>
            <a:pPr lvl="4">
              <a:defRPr/>
            </a:pPr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  <a:p>
            <a:pPr lvl="1">
              <a:defRPr/>
            </a:pPr>
            <a:r>
              <a:rPr lang="en-US" altLang="zh-CN"/>
              <a:t>Second level</a:t>
            </a:r>
            <a:endParaRPr lang="en-US" altLang="zh-CN"/>
          </a:p>
          <a:p>
            <a:pPr lvl="2">
              <a:defRPr/>
            </a:pPr>
            <a:r>
              <a:rPr lang="en-US" altLang="zh-CN"/>
              <a:t>Third level</a:t>
            </a:r>
            <a:endParaRPr lang="en-US" altLang="zh-CN"/>
          </a:p>
          <a:p>
            <a:pPr lvl="3">
              <a:defRPr/>
            </a:pPr>
            <a:r>
              <a:rPr lang="en-US" altLang="zh-CN"/>
              <a:t>Fourth level</a:t>
            </a:r>
            <a:endParaRPr lang="en-US" altLang="zh-CN"/>
          </a:p>
          <a:p>
            <a:pPr lvl="4">
              <a:defRPr/>
            </a:pPr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6F8AC46-1BFB-4971-93AC-F12A43CC4882}" type="datetime1">
              <a:rPr lang="zh-CN" altLang="en-US"/>
              <a:pPr lvl="0">
                <a:defRPr/>
              </a:pPr>
              <a:t>2019/05/03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AE0D54-70A8-4951-B76E-1D8A9AD8A73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pPr lvl="0">
              <a:defRPr/>
            </a:pPr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  <a:p>
            <a:pPr lvl="1">
              <a:defRPr/>
            </a:pPr>
            <a:r>
              <a:rPr lang="en-US" altLang="zh-CN"/>
              <a:t>Second level</a:t>
            </a:r>
            <a:endParaRPr lang="en-US" altLang="zh-CN"/>
          </a:p>
          <a:p>
            <a:pPr lvl="2">
              <a:defRPr/>
            </a:pPr>
            <a:r>
              <a:rPr lang="en-US" altLang="zh-CN"/>
              <a:t>Third level</a:t>
            </a:r>
            <a:endParaRPr lang="en-US" altLang="zh-CN"/>
          </a:p>
          <a:p>
            <a:pPr lvl="3">
              <a:defRPr/>
            </a:pPr>
            <a:r>
              <a:rPr lang="en-US" altLang="zh-CN"/>
              <a:t>Fourth level</a:t>
            </a:r>
            <a:endParaRPr lang="en-US" altLang="zh-CN"/>
          </a:p>
          <a:p>
            <a:pPr lvl="4">
              <a:defRPr/>
            </a:pPr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  <a:p>
            <a:pPr lvl="1">
              <a:defRPr/>
            </a:pPr>
            <a:r>
              <a:rPr lang="en-US" altLang="zh-CN"/>
              <a:t>Second level</a:t>
            </a:r>
            <a:endParaRPr lang="en-US" altLang="zh-CN"/>
          </a:p>
          <a:p>
            <a:pPr lvl="2">
              <a:defRPr/>
            </a:pPr>
            <a:r>
              <a:rPr lang="en-US" altLang="zh-CN"/>
              <a:t>Third level</a:t>
            </a:r>
            <a:endParaRPr lang="en-US" altLang="zh-CN"/>
          </a:p>
          <a:p>
            <a:pPr lvl="3">
              <a:defRPr/>
            </a:pPr>
            <a:r>
              <a:rPr lang="en-US" altLang="zh-CN"/>
              <a:t>Fourth level</a:t>
            </a:r>
            <a:endParaRPr lang="en-US" altLang="zh-CN"/>
          </a:p>
          <a:p>
            <a:pPr lvl="4">
              <a:defRPr/>
            </a:pPr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6F8AC46-1BFB-4971-93AC-F12A43CC4882}" type="datetime1">
              <a:rPr lang="zh-CN" altLang="en-US"/>
              <a:pPr lvl="0">
                <a:defRPr/>
              </a:pPr>
              <a:t>2019/05/03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AE0D54-70A8-4951-B76E-1D8A9AD8A73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6F8AC46-1BFB-4971-93AC-F12A43CC4882}" type="datetime1">
              <a:rPr lang="zh-CN" altLang="en-US"/>
              <a:pPr lvl="0">
                <a:defRPr/>
              </a:pPr>
              <a:t>2019/05/03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AE0D54-70A8-4951-B76E-1D8A9AD8A73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6F8AC46-1BFB-4971-93AC-F12A43CC4882}" type="datetime1">
              <a:rPr lang="zh-CN" altLang="en-US"/>
              <a:pPr lvl="0">
                <a:defRPr/>
              </a:pPr>
              <a:t>2019/05/03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AE0D54-70A8-4951-B76E-1D8A9AD8A73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pPr lvl="0">
              <a:defRPr/>
            </a:pPr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  <a:p>
            <a:pPr lvl="1">
              <a:defRPr/>
            </a:pPr>
            <a:r>
              <a:rPr lang="en-US" altLang="zh-CN"/>
              <a:t>Second level</a:t>
            </a:r>
            <a:endParaRPr lang="en-US" altLang="zh-CN"/>
          </a:p>
          <a:p>
            <a:pPr lvl="2">
              <a:defRPr/>
            </a:pPr>
            <a:r>
              <a:rPr lang="en-US" altLang="zh-CN"/>
              <a:t>Third level</a:t>
            </a:r>
            <a:endParaRPr lang="en-US" altLang="zh-CN"/>
          </a:p>
          <a:p>
            <a:pPr lvl="3">
              <a:defRPr/>
            </a:pPr>
            <a:r>
              <a:rPr lang="en-US" altLang="zh-CN"/>
              <a:t>Fourth level</a:t>
            </a:r>
            <a:endParaRPr lang="en-US" altLang="zh-CN"/>
          </a:p>
          <a:p>
            <a:pPr lvl="4">
              <a:defRPr/>
            </a:pPr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6F8AC46-1BFB-4971-93AC-F12A43CC4882}" type="datetime1">
              <a:rPr lang="zh-CN" altLang="en-US"/>
              <a:pPr lvl="0">
                <a:defRPr/>
              </a:pPr>
              <a:t>2019/05/03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AE0D54-70A8-4951-B76E-1D8A9AD8A73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0"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pPr lvl="0">
              <a:defRPr/>
            </a:pPr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 altLang="zh-CN"/>
              <a:t>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pPr lvl="0">
              <a:defRPr/>
            </a:pPr>
            <a:fld id="{46F8AC46-1BFB-4971-93AC-F12A43CC4882}" type="datetime1">
              <a:rPr lang="zh-CN" altLang="en-US"/>
              <a:pPr lvl="0">
                <a:defRPr/>
              </a:pPr>
              <a:t>2019/05/03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AE0D54-70A8-4951-B76E-1D8A9AD8A73E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78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tif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F547-72A6-4B2A-B7F2-C2E3376E6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類神經期中報告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8847-F66D-471C-BF78-780C4CBED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0" y="4371975"/>
            <a:ext cx="4114800" cy="1047750"/>
          </a:xfrm>
        </p:spPr>
        <p:txBody>
          <a:bodyPr/>
          <a:lstStyle/>
          <a:p>
            <a:pPr algn="l"/>
            <a:r>
              <a:rPr lang="en-US" altLang="zh-CN" dirty="0"/>
              <a:t>M10715809 CHOI HYUNMIN </a:t>
            </a:r>
          </a:p>
          <a:p>
            <a:pPr algn="l"/>
            <a:r>
              <a:rPr lang="en-US" altLang="zh-CN" dirty="0"/>
              <a:t>M10715812 </a:t>
            </a:r>
            <a:r>
              <a:rPr lang="zh-CN" altLang="en-US" dirty="0"/>
              <a:t>張天佑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80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36645-1D68-1547-A4FE-111632B9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tree search(MCTS)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2CFBB-A6CF-1944-B6D6-754150EE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7EE7CB-515C-AA40-8F14-970D2AEB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539716" cy="41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4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65AA5-B736-B647-9DC6-EF564896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2F3C8C8-93E2-5540-9414-5DB8C1915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860300" cy="4401768"/>
          </a:xfrm>
        </p:spPr>
      </p:pic>
    </p:spTree>
    <p:extLst>
      <p:ext uri="{BB962C8B-B14F-4D97-AF65-F5344CB8AC3E}">
        <p14:creationId xmlns:p14="http://schemas.microsoft.com/office/powerpoint/2010/main" val="1473624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Supervised learning of policy networks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prior work has been limited to shallow policies or value functions based on a linear combination of input features</a:t>
            </a:r>
          </a:p>
          <a:p>
            <a:r>
              <a:rPr lang="en" altLang="zh-CN" dirty="0"/>
              <a:t>propose a CNN architecture to solve the problem of turning linear into nonlinear</a:t>
            </a:r>
          </a:p>
          <a:p>
            <a:r>
              <a:rPr lang="en" altLang="zh-CN" dirty="0"/>
              <a:t>pass in the board position as a 19 × 19 image and use convolutional layers to construct a representation of the position </a:t>
            </a:r>
          </a:p>
          <a:p>
            <a:r>
              <a:rPr lang="en" altLang="zh-CN" dirty="0"/>
              <a:t>The advantage of doing this is 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en" altLang="zh-CN" dirty="0"/>
              <a:t> use these neural</a:t>
            </a:r>
            <a:r>
              <a:rPr lang="zh-CN" altLang="en-US" dirty="0"/>
              <a:t> </a:t>
            </a:r>
            <a:r>
              <a:rPr lang="en" altLang="zh-CN" dirty="0"/>
              <a:t>to reduce the effective depth and breadth of the search tree </a:t>
            </a:r>
          </a:p>
          <a:p>
            <a:pPr marL="0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1743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Supervised learning of policy networks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evaluating positions using a value network, and sampling actions using a policy network </a:t>
            </a:r>
          </a:p>
          <a:p>
            <a:pPr marL="0" indent="0">
              <a:buNone/>
            </a:pP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7A7A4E-6113-1B43-BFF9-37EE7888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79406"/>
            <a:ext cx="5904760" cy="34975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B7926-C8DF-1D4F-BDEC-DEAB4075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61" y="2392326"/>
            <a:ext cx="4817682" cy="44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Reinforcement learning of policy networks </a:t>
            </a:r>
            <a:endParaRPr lang="e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We trained a 13-layer policy network, which we call the SL policy network, from 30 million positions from the KGS Go Server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3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Searching with policy and value networks 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3DD4D1-9D18-EB4B-98DC-A9717A79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292316" cy="35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0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D25B1-2D2C-224C-9F6E-939057FA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Discussion </a:t>
            </a:r>
            <a:endParaRPr lang="e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206D36-317A-3E4B-9B5F-CF0BCF512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 Go program, based on a </a:t>
            </a:r>
            <a:r>
              <a:rPr lang="en" altLang="zh-CN" dirty="0" err="1"/>
              <a:t>combina</a:t>
            </a:r>
            <a:r>
              <a:rPr lang="en" altLang="zh-CN" dirty="0"/>
              <a:t>- </a:t>
            </a:r>
            <a:r>
              <a:rPr lang="en" altLang="zh-CN" dirty="0" err="1"/>
              <a:t>tion</a:t>
            </a:r>
            <a:r>
              <a:rPr lang="en" altLang="zh-CN" dirty="0"/>
              <a:t> of deep neural networks and tree search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098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我們最直接的作法就是將這些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全部</a:t>
            </a:r>
            <a:r>
              <a:rPr kumimoji="1" lang="en-US" altLang="zh-CN" dirty="0"/>
              <a:t>merge</a:t>
            </a:r>
            <a:r>
              <a:rPr kumimoji="1" lang="zh-CN" altLang="en-US" dirty="0"/>
              <a:t>在一起</a:t>
            </a:r>
            <a:endParaRPr kumimoji="1" lang="en-US" altLang="zh-CN" dirty="0"/>
          </a:p>
          <a:p>
            <a:r>
              <a:rPr kumimoji="1" lang="zh-CN" altLang="en-US" dirty="0"/>
              <a:t>那麼在考慮這些問題的時候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會對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做清洗動作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CN" altLang="en-US" dirty="0"/>
              <a:t>比如</a:t>
            </a:r>
            <a:r>
              <a:rPr kumimoji="1" lang="zh-TW" altLang="en-US" dirty="0"/>
              <a:t> </a:t>
            </a:r>
            <a:r>
              <a:rPr kumimoji="1" lang="zh-CN" altLang="en-US" dirty="0"/>
              <a:t>座標點的處理</a:t>
            </a:r>
            <a:r>
              <a:rPr kumimoji="1" lang="zh-TW" altLang="en-US" dirty="0"/>
              <a:t>，</a:t>
            </a:r>
            <a:r>
              <a:rPr kumimoji="1" lang="en-US" altLang="zh-TW" dirty="0"/>
              <a:t>plan</a:t>
            </a:r>
            <a:r>
              <a:rPr kumimoji="1" lang="zh-CN" altLang="en-US" dirty="0"/>
              <a:t>的處理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 err="1"/>
              <a:t>train_query</a:t>
            </a:r>
            <a:r>
              <a:rPr kumimoji="1" lang="zh-CN" altLang="en-US" dirty="0"/>
              <a:t>行數不一樣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所以我們需要對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部分以</a:t>
            </a:r>
            <a:r>
              <a:rPr kumimoji="1" lang="en-US" altLang="zh-TW" dirty="0"/>
              <a:t>0</a:t>
            </a:r>
            <a:r>
              <a:rPr kumimoji="1" lang="zh-CN" altLang="en-US" dirty="0"/>
              <a:t>填充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Mode</a:t>
            </a:r>
            <a:r>
              <a:rPr kumimoji="1" lang="zh-TW" altLang="en-US" dirty="0"/>
              <a:t> </a:t>
            </a:r>
            <a:r>
              <a:rPr kumimoji="1" lang="zh-CN" altLang="en-US" dirty="0"/>
              <a:t>部分自然會被當成</a:t>
            </a:r>
            <a:r>
              <a:rPr kumimoji="1" lang="en-US" altLang="zh-CN" dirty="0"/>
              <a:t>label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4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5B6B6-FD18-814D-80B4-424AF769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處理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D34FB-C38A-DD4D-BB04-8F634E2B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座標以及</a:t>
            </a:r>
            <a:r>
              <a:rPr kumimoji="1" lang="en-US" altLang="zh-CN" dirty="0"/>
              <a:t>plan</a:t>
            </a:r>
            <a:r>
              <a:rPr kumimoji="1" lang="zh-CN" altLang="en-US" dirty="0"/>
              <a:t>處理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我們會將多餘的符號去除</a:t>
            </a:r>
            <a:r>
              <a:rPr kumimoji="1" lang="zh-TW" altLang="en-US" dirty="0"/>
              <a:t>。</a:t>
            </a:r>
            <a:r>
              <a:rPr kumimoji="1" lang="zh-CN" altLang="en-US" dirty="0"/>
              <a:t>例如</a:t>
            </a:r>
            <a:r>
              <a:rPr kumimoji="1" lang="zh-TW" altLang="en-US" dirty="0"/>
              <a:t>：</a:t>
            </a:r>
            <a:r>
              <a:rPr kumimoji="1" lang="en-US" altLang="zh-TW" dirty="0"/>
              <a:t>distance</a:t>
            </a:r>
            <a:r>
              <a:rPr kumimoji="1" lang="zh-TW" altLang="en-US" dirty="0"/>
              <a:t> </a:t>
            </a:r>
            <a:r>
              <a:rPr kumimoji="1" lang="zh-CN" altLang="en-US" dirty="0"/>
              <a:t>字符全部</a:t>
            </a:r>
            <a:r>
              <a:rPr kumimoji="1" lang="en-US" altLang="zh-CN" dirty="0"/>
              <a:t>clear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CN" altLang="en-US" dirty="0"/>
              <a:t>初期階段我們打算</a:t>
            </a:r>
            <a:r>
              <a:rPr kumimoji="1" lang="en-US" altLang="zh-CN" dirty="0"/>
              <a:t>feed</a:t>
            </a:r>
            <a:r>
              <a:rPr kumimoji="1" lang="zh-CN" altLang="en-US" dirty="0"/>
              <a:t>所有</a:t>
            </a:r>
            <a:r>
              <a:rPr kumimoji="1" lang="en-US" altLang="zh-CN" dirty="0"/>
              <a:t>feature</a:t>
            </a:r>
            <a:r>
              <a:rPr kumimoji="1" lang="zh-TW" altLang="en-US" dirty="0"/>
              <a:t>，</a:t>
            </a:r>
            <a:r>
              <a:rPr kumimoji="1" lang="zh-CN" altLang="en-US" dirty="0"/>
              <a:t>那在數據處理中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我們會考慮全部丟進去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CN" altLang="en-US" dirty="0"/>
              <a:t>那麼後期我們會將不太重要的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去除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再用相同的</a:t>
            </a:r>
            <a:r>
              <a:rPr kumimoji="1" lang="en-US" altLang="zh-CN" dirty="0"/>
              <a:t>data</a:t>
            </a:r>
            <a:r>
              <a:rPr kumimoji="1" lang="zh-TW" altLang="en-US" dirty="0"/>
              <a:t> </a:t>
            </a:r>
            <a:r>
              <a:rPr kumimoji="1" lang="zh-CN" altLang="en-US" dirty="0"/>
              <a:t>丟進不同的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訓練</a:t>
            </a:r>
            <a:r>
              <a:rPr kumimoji="1" lang="zh-TW" altLang="en-US" dirty="0"/>
              <a:t>。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77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8943-5520-477F-A362-BAA010C0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工作環境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98A48-F4DC-433F-8D54-EB295EFFC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Python</a:t>
            </a:r>
          </a:p>
          <a:p>
            <a:r>
              <a:rPr lang="en-US" altLang="zh-CN" dirty="0" err="1"/>
              <a:t>Pytorch</a:t>
            </a:r>
            <a:r>
              <a:rPr lang="en-US" altLang="zh-CN" dirty="0"/>
              <a:t> &amp; </a:t>
            </a:r>
            <a:r>
              <a:rPr lang="en-US" altLang="zh-CN" dirty="0" err="1"/>
              <a:t>keras</a:t>
            </a:r>
            <a:endParaRPr lang="en-US" altLang="zh-CN" dirty="0"/>
          </a:p>
          <a:p>
            <a:r>
              <a:rPr lang="en-US" altLang="zh-CN" dirty="0" err="1"/>
              <a:t>sklearn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52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7C5A0-AC5C-EF4C-A667-733DD341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初期嘗試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2416-A0AD-3F4B-BB7F-3ADD0EC0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經過初期簡單的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處理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我們得到的結果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CN" dirty="0" err="1"/>
              <a:t>nn</a:t>
            </a:r>
            <a:r>
              <a:rPr kumimoji="1" lang="zh-CN" altLang="en-US" dirty="0"/>
              <a:t>得到的結果只有</a:t>
            </a:r>
            <a:r>
              <a:rPr kumimoji="1" lang="en-US" altLang="zh-TW" dirty="0"/>
              <a:t>0.3</a:t>
            </a:r>
            <a:r>
              <a:rPr kumimoji="1" lang="zh-TW" altLang="en-US" dirty="0"/>
              <a:t>，</a:t>
            </a:r>
            <a:r>
              <a:rPr kumimoji="1" lang="en-US" altLang="zh-TW" dirty="0" err="1"/>
              <a:t>randomforest</a:t>
            </a:r>
            <a:r>
              <a:rPr kumimoji="1" lang="zh-CN" altLang="en-US" dirty="0"/>
              <a:t>得到結果最好為</a:t>
            </a:r>
            <a:r>
              <a:rPr kumimoji="1" lang="en-US" altLang="zh-TW" dirty="0"/>
              <a:t>0.67</a:t>
            </a:r>
          </a:p>
          <a:p>
            <a:r>
              <a:rPr kumimoji="1" lang="zh-CN" altLang="en-US" dirty="0"/>
              <a:t>所以在後面的數據處理中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會在</a:t>
            </a:r>
            <a:r>
              <a:rPr kumimoji="1" lang="en-US" altLang="zh-CN" dirty="0" err="1"/>
              <a:t>randomforest</a:t>
            </a:r>
            <a:r>
              <a:rPr kumimoji="1" lang="zh-CN" altLang="en-US" dirty="0"/>
              <a:t>中進行更多數據處理</a:t>
            </a:r>
            <a:r>
              <a:rPr kumimoji="1" lang="zh-TW" altLang="en-US" dirty="0"/>
              <a:t>。</a:t>
            </a:r>
            <a:endParaRPr kumimoji="1"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5DD56E-E058-4EF7-96FF-ADBC3A48F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551135"/>
              </p:ext>
            </p:extLst>
          </p:nvPr>
        </p:nvGraphicFramePr>
        <p:xfrm>
          <a:off x="4808668" y="3447826"/>
          <a:ext cx="4378362" cy="2084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454">
                  <a:extLst>
                    <a:ext uri="{9D8B030D-6E8A-4147-A177-3AD203B41FA5}">
                      <a16:colId xmlns:a16="http://schemas.microsoft.com/office/drawing/2014/main" val="1415489332"/>
                    </a:ext>
                  </a:extLst>
                </a:gridCol>
                <a:gridCol w="1459454">
                  <a:extLst>
                    <a:ext uri="{9D8B030D-6E8A-4147-A177-3AD203B41FA5}">
                      <a16:colId xmlns:a16="http://schemas.microsoft.com/office/drawing/2014/main" val="2072275839"/>
                    </a:ext>
                  </a:extLst>
                </a:gridCol>
                <a:gridCol w="1459454">
                  <a:extLst>
                    <a:ext uri="{9D8B030D-6E8A-4147-A177-3AD203B41FA5}">
                      <a16:colId xmlns:a16="http://schemas.microsoft.com/office/drawing/2014/main" val="3367823335"/>
                    </a:ext>
                  </a:extLst>
                </a:gridCol>
              </a:tblGrid>
              <a:tr h="32746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340639"/>
                  </a:ext>
                </a:extLst>
              </a:tr>
              <a:tr h="57306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ann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0.36951434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727654"/>
                  </a:ext>
                </a:extLst>
              </a:tr>
              <a:tr h="57306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knn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0.51807312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070463"/>
                  </a:ext>
                </a:extLst>
              </a:tr>
              <a:tr h="57306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randomforest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0.67105452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4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03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F547-72A6-4B2A-B7F2-C2E3376E6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Mastering the game of Go with deep neural networks and tree search</a:t>
            </a:r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8847-F66D-471C-BF78-780C4CBED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0" y="4371975"/>
            <a:ext cx="4114800" cy="1047750"/>
          </a:xfrm>
        </p:spPr>
        <p:txBody>
          <a:bodyPr/>
          <a:lstStyle/>
          <a:p>
            <a:pPr algn="l"/>
            <a:r>
              <a:rPr lang="en-US" altLang="zh-CN" dirty="0"/>
              <a:t>M10715809 CHOI HYUNMIN </a:t>
            </a:r>
          </a:p>
          <a:p>
            <a:pPr algn="l"/>
            <a:r>
              <a:rPr lang="en-US" altLang="zh-CN" dirty="0"/>
              <a:t>M10715812 </a:t>
            </a:r>
            <a:r>
              <a:rPr lang="zh-CN" altLang="en-US" dirty="0"/>
              <a:t>張天佑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400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6557-E78C-4527-9449-35967D39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05EA9-8F9C-4AFF-9139-9DF29092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new approach with ‘value’ and ‘policy’ networks</a:t>
            </a:r>
            <a:r>
              <a:rPr lang="zh-CN" altLang="en-US" dirty="0"/>
              <a:t> </a:t>
            </a:r>
            <a:r>
              <a:rPr lang="en-US" altLang="zh-CN" dirty="0"/>
              <a:t>trained by a novel combination of supervised and reinforcement learning </a:t>
            </a:r>
          </a:p>
          <a:p>
            <a:endParaRPr lang="en-US" altLang="zh-CN" dirty="0"/>
          </a:p>
          <a:p>
            <a:r>
              <a:rPr lang="en-US" altLang="zh-CN" dirty="0"/>
              <a:t>Simulate random games with Monte </a:t>
            </a:r>
            <a:r>
              <a:rPr lang="en-US" altLang="zh-CN" dirty="0" err="1"/>
              <a:t>Varlo</a:t>
            </a:r>
            <a:r>
              <a:rPr lang="en-US" altLang="zh-CN" dirty="0"/>
              <a:t> tree search without any lookahead search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Good results the AlphaGo achieved</a:t>
            </a:r>
          </a:p>
        </p:txBody>
      </p:sp>
    </p:spTree>
    <p:extLst>
      <p:ext uri="{BB962C8B-B14F-4D97-AF65-F5344CB8AC3E}">
        <p14:creationId xmlns:p14="http://schemas.microsoft.com/office/powerpoint/2010/main" val="155643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AC8E-83E6-4DE2-91B7-CC61AF9D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problem with </a:t>
            </a:r>
            <a:r>
              <a:rPr lang="en-US" altLang="zh-CN" dirty="0" err="1"/>
              <a:t>tranditional</a:t>
            </a:r>
            <a:r>
              <a:rPr lang="en-US" altLang="zh-CN" dirty="0"/>
              <a:t> method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D66C4-D7CB-4061-9C05-0E8977F0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optimal value function of perfect information is infeasible with exhaustive search</a:t>
            </a:r>
          </a:p>
          <a:p>
            <a:r>
              <a:rPr lang="en-US" altLang="zh-CN" dirty="0"/>
              <a:t>Two general principles:</a:t>
            </a:r>
          </a:p>
          <a:p>
            <a:pPr lvl="1"/>
            <a:r>
              <a:rPr lang="en-US" altLang="zh-CN" dirty="0"/>
              <a:t>Reduce depth of the search by position evaluation</a:t>
            </a:r>
          </a:p>
          <a:p>
            <a:pPr lvl="1"/>
            <a:r>
              <a:rPr lang="en-US" altLang="zh-CN" dirty="0"/>
              <a:t>Reduce breadth by </a:t>
            </a:r>
            <a:r>
              <a:rPr lang="en-US" altLang="zh-CN" dirty="0" err="1"/>
              <a:t>smapling</a:t>
            </a:r>
            <a:r>
              <a:rPr lang="en-US" altLang="zh-CN" dirty="0"/>
              <a:t> actions from a probability 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999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0CBC-45D5-4577-8DBF-390687FC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tree search(MCTS)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3F69-7172-4835-B3DD-35DD45484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 more simulations executed, the search tree grows larger and the relevant values become more accurate</a:t>
            </a:r>
          </a:p>
          <a:p>
            <a:r>
              <a:rPr lang="en-US" altLang="zh-CN" dirty="0"/>
              <a:t>Policy is also improved over time</a:t>
            </a:r>
          </a:p>
          <a:p>
            <a:r>
              <a:rPr lang="en-US" altLang="zh-CN" dirty="0" err="1"/>
              <a:t>Hightest</a:t>
            </a:r>
            <a:r>
              <a:rPr lang="en-US" altLang="zh-CN" dirty="0"/>
              <a:t> value subtree will be </a:t>
            </a:r>
            <a:r>
              <a:rPr lang="en-US" altLang="zh-CN" dirty="0" err="1"/>
              <a:t>chosed</a:t>
            </a:r>
            <a:r>
              <a:rPr lang="en-US" altLang="zh-CN" dirty="0"/>
              <a:t> and allowed to expansion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92295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2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2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601</ep:Words>
  <ep:PresentationFormat>Widescreen</ep:PresentationFormat>
  <ep:Paragraphs>65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Gallery</vt:lpstr>
      <vt:lpstr xml:space="preserve">Supervised learning of policy networks </vt:lpstr>
      <vt:lpstr xml:space="preserve">Reinforcement learning of policy networks </vt:lpstr>
      <vt:lpstr xml:space="preserve">Reinforcement learning of value networks </vt:lpstr>
      <vt:lpstr xml:space="preserve">Searching with policy and value networks </vt:lpstr>
      <vt:lpstr xml:space="preserve">Evaluating the playing strength of AlphaGo </vt:lpstr>
      <vt:lpstr xml:space="preserve">Discussion 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2019-04-30T15:08:50.000</dcterms:created>
  <dc:creator>天佑 张</dc:creator>
  <cp:lastModifiedBy>seanc</cp:lastModifiedBy>
  <dcterms:modified xsi:type="dcterms:W3CDTF">2019-05-02T16:32:36.893</dcterms:modified>
  <cp:revision>175</cp:revision>
  <dc:title>PowerPoint Presentation</dc:title>
  <cp:version>0906.0100.01</cp:version>
</cp:coreProperties>
</file>